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330" r:id="rId31"/>
    <p:sldId id="331" r:id="rId32"/>
    <p:sldId id="332" r:id="rId33"/>
    <p:sldId id="297" r:id="rId34"/>
    <p:sldId id="337" r:id="rId35"/>
    <p:sldId id="342" r:id="rId36"/>
    <p:sldId id="340" r:id="rId37"/>
    <p:sldId id="341" r:id="rId38"/>
    <p:sldId id="328" r:id="rId39"/>
    <p:sldId id="329" r:id="rId40"/>
    <p:sldId id="299" r:id="rId41"/>
    <p:sldId id="300" r:id="rId42"/>
    <p:sldId id="343" r:id="rId43"/>
    <p:sldId id="344" r:id="rId44"/>
    <p:sldId id="347" r:id="rId45"/>
    <p:sldId id="348" r:id="rId46"/>
    <p:sldId id="345" r:id="rId47"/>
    <p:sldId id="277" r:id="rId48"/>
    <p:sldId id="367" r:id="rId49"/>
    <p:sldId id="366" r:id="rId50"/>
    <p:sldId id="368" r:id="rId51"/>
    <p:sldId id="369" r:id="rId52"/>
    <p:sldId id="370" r:id="rId53"/>
    <p:sldId id="371" r:id="rId54"/>
    <p:sldId id="356" r:id="rId55"/>
    <p:sldId id="352" r:id="rId56"/>
    <p:sldId id="357" r:id="rId57"/>
    <p:sldId id="359" r:id="rId58"/>
    <p:sldId id="360" r:id="rId59"/>
    <p:sldId id="361" r:id="rId60"/>
    <p:sldId id="351" r:id="rId61"/>
    <p:sldId id="362" r:id="rId62"/>
    <p:sldId id="365" r:id="rId63"/>
    <p:sldId id="363" r:id="rId64"/>
    <p:sldId id="364" r:id="rId65"/>
    <p:sldId id="278" r:id="rId66"/>
    <p:sldId id="279" r:id="rId67"/>
    <p:sldId id="280" r:id="rId68"/>
    <p:sldId id="281" r:id="rId69"/>
    <p:sldId id="282" r:id="rId70"/>
    <p:sldId id="283" r:id="rId71"/>
    <p:sldId id="285" r:id="rId72"/>
    <p:sldId id="284" r:id="rId73"/>
    <p:sldId id="286" r:id="rId74"/>
    <p:sldId id="287" r:id="rId75"/>
    <p:sldId id="288" r:id="rId76"/>
    <p:sldId id="289" r:id="rId77"/>
    <p:sldId id="302" r:id="rId78"/>
    <p:sldId id="260" r:id="rId7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29"/>
            <p14:sldId id="299"/>
            <p14:sldId id="300"/>
            <p14:sldId id="343"/>
            <p14:sldId id="344"/>
            <p14:sldId id="347"/>
            <p14:sldId id="348"/>
            <p14:sldId id="345"/>
            <p14:sldId id="277"/>
            <p14:sldId id="367"/>
            <p14:sldId id="366"/>
            <p14:sldId id="368"/>
            <p14:sldId id="369"/>
            <p14:sldId id="370"/>
            <p14:sldId id="371"/>
            <p14:sldId id="356"/>
            <p14:sldId id="352"/>
            <p14:sldId id="357"/>
            <p14:sldId id="359"/>
            <p14:sldId id="360"/>
            <p14:sldId id="361"/>
            <p14:sldId id="351"/>
            <p14:sldId id="362"/>
            <p14:sldId id="365"/>
            <p14:sldId id="363"/>
            <p14:sldId id="364"/>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8209"/>
    <a:srgbClr val="1B2A4F"/>
    <a:srgbClr val="CA7237"/>
    <a:srgbClr val="FF4F00"/>
    <a:srgbClr val="409BD4"/>
    <a:srgbClr val="FF3399"/>
    <a:srgbClr val="FF99CC"/>
    <a:srgbClr val="FFCB05"/>
    <a:srgbClr val="FA9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246" autoAdjust="0"/>
  </p:normalViewPr>
  <p:slideViewPr>
    <p:cSldViewPr snapToGrid="0">
      <p:cViewPr>
        <p:scale>
          <a:sx n="90" d="100"/>
          <a:sy n="90" d="100"/>
        </p:scale>
        <p:origin x="3666"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55</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70</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71</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73</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78</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Tree>
    <p:extLst>
      <p:ext uri="{BB962C8B-B14F-4D97-AF65-F5344CB8AC3E}">
        <p14:creationId xmlns:p14="http://schemas.microsoft.com/office/powerpoint/2010/main" val="36039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a:t>
            </a: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139321"/>
          </a:xfrm>
          <a:prstGeom prst="rect">
            <a:avLst/>
          </a:prstGeom>
          <a:noFill/>
        </p:spPr>
        <p:txBody>
          <a:bodyPr wrap="square">
            <a:spAutoFit/>
          </a:bodyPr>
          <a:lstStyle/>
          <a:p>
            <a:pPr algn="just"/>
            <a:r>
              <a:rPr lang="es-ES" b="0" i="0" dirty="0">
                <a:solidFill>
                  <a:srgbClr val="000000"/>
                </a:solidFill>
                <a:effectLst/>
              </a:rPr>
              <a:t>SignalR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r>
              <a:rPr lang="es-ES" b="0" dirty="0">
                <a:solidFill>
                  <a:srgbClr val="000000"/>
                </a:solidFill>
                <a:effectLst/>
              </a:rPr>
              <a:t>Estas son algunas características de SignalR para ASP.NET Core:</a:t>
            </a:r>
          </a:p>
          <a:p>
            <a:pPr algn="just"/>
            <a:endParaRPr lang="es-ES" b="0" i="0" dirty="0">
              <a:solidFill>
                <a:srgbClr val="000000"/>
              </a:solidFill>
              <a:effectLst/>
            </a:endParaRPr>
          </a:p>
          <a:p>
            <a:pPr marL="285750" indent="-285750" algn="just">
              <a:buFont typeface="Arial" panose="020B0604020202020204" pitchFamily="34" charset="0"/>
              <a:buChar char="•"/>
            </a:pPr>
            <a:r>
              <a:rPr lang="es-ES" b="0" dirty="0">
                <a:solidFill>
                  <a:srgbClr val="000000"/>
                </a:solidFill>
                <a:effectLst/>
              </a:rPr>
              <a:t>Maneja la gestión de conexiones automáticamente.</a:t>
            </a:r>
          </a:p>
          <a:p>
            <a:pPr marL="285750" indent="-285750" algn="just">
              <a:buFont typeface="Arial" panose="020B0604020202020204" pitchFamily="34" charset="0"/>
              <a:buChar char="•"/>
            </a:pPr>
            <a:r>
              <a:rPr lang="es-ES" b="0" dirty="0">
                <a:solidFill>
                  <a:srgbClr val="000000"/>
                </a:solidFill>
                <a:effectLst/>
              </a:rPr>
              <a:t>Envía mensajes a todos los clientes conectados simultáneamente. Por ejemplo, una sala de chat.</a:t>
            </a:r>
          </a:p>
          <a:p>
            <a:pPr marL="285750" indent="-285750" algn="just">
              <a:buFont typeface="Arial" panose="020B0604020202020204" pitchFamily="34" charset="0"/>
              <a:buChar char="•"/>
            </a:pPr>
            <a:r>
              <a:rPr lang="es-ES" b="0" dirty="0">
                <a:solidFill>
                  <a:srgbClr val="000000"/>
                </a:solidFill>
                <a:effectLst/>
              </a:rPr>
              <a:t>Envía mensajes a clientes específicos o grupos de clientes. </a:t>
            </a:r>
          </a:p>
          <a:p>
            <a:pPr marL="285750"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26626" name="Picture 2" descr="Las mejores salas de chat en linea : u/WebyChat2020">
            <a:extLst>
              <a:ext uri="{FF2B5EF4-FFF2-40B4-BE49-F238E27FC236}">
                <a16:creationId xmlns:a16="http://schemas.microsoft.com/office/drawing/2014/main" id="{952F1717-FF0D-3F26-8614-C05234012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762" y="3672496"/>
            <a:ext cx="2397642" cy="20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826" y="3742377"/>
            <a:ext cx="2931485" cy="23493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3309826" y="5741581"/>
            <a:ext cx="1240909" cy="339538"/>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C4CEB47-1FE2-C1EF-F7B6-745BC8B6DB3B}"/>
              </a:ext>
            </a:extLst>
          </p:cNvPr>
          <p:cNvSpPr txBox="1"/>
          <p:nvPr/>
        </p:nvSpPr>
        <p:spPr>
          <a:xfrm>
            <a:off x="5847906" y="2700386"/>
            <a:ext cx="2931485" cy="1754326"/>
          </a:xfrm>
          <a:prstGeom prst="rect">
            <a:avLst/>
          </a:prstGeom>
          <a:noFill/>
        </p:spPr>
        <p:txBody>
          <a:bodyPr wrap="square" rtlCol="0">
            <a:spAutoFit/>
          </a:bodyPr>
          <a:lstStyle/>
          <a:p>
            <a:r>
              <a:rPr lang="es-ES" sz="3600" dirty="0">
                <a:highlight>
                  <a:srgbClr val="FFFF00"/>
                </a:highlight>
              </a:rPr>
              <a:t>FORZADO A TECNOLOGIA COMPLETA</a:t>
            </a:r>
          </a:p>
        </p:txBody>
      </p:sp>
    </p:spTree>
    <p:extLst>
      <p:ext uri="{BB962C8B-B14F-4D97-AF65-F5344CB8AC3E}">
        <p14:creationId xmlns:p14="http://schemas.microsoft.com/office/powerpoint/2010/main" val="3733190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diagrama 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dirty="0"/>
              <a:t>BACK: 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dirty="0"/>
              <a:t>BACK: 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dirty="0"/>
              <a:t>FRONT: 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dirty="0"/>
              <a:t>FRONT: 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dirty="0"/>
              <a:t>FRONT: 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dirty="0"/>
              <a:t>BACK: 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5928611" cy="369332"/>
          </a:xfrm>
          <a:prstGeom prst="rect">
            <a:avLst/>
          </a:prstGeom>
          <a:noFill/>
        </p:spPr>
        <p:txBody>
          <a:bodyPr wrap="none" rtlCol="0">
            <a:spAutoFit/>
          </a:bodyPr>
          <a:lstStyle/>
          <a:p>
            <a:r>
              <a:rPr lang="es-ES" dirty="0"/>
              <a:t>FRONT: 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799" cy="646331"/>
          </a:xfrm>
          <a:prstGeom prst="rect">
            <a:avLst/>
          </a:prstGeom>
          <a:noFill/>
        </p:spPr>
        <p:txBody>
          <a:bodyPr wrap="square" rtlCol="0">
            <a:spAutoFit/>
          </a:bodyPr>
          <a:lstStyle/>
          <a:p>
            <a:r>
              <a:rPr lang="es-ES" dirty="0"/>
              <a:t>1 : Creamos la capeta Hub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35788" y="2122357"/>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647507" y="2328530"/>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799" cy="646331"/>
          </a:xfrm>
          <a:prstGeom prst="rect">
            <a:avLst/>
          </a:prstGeom>
          <a:noFill/>
        </p:spPr>
        <p:txBody>
          <a:bodyPr wrap="square" rtlCol="0">
            <a:spAutoFit/>
          </a:bodyPr>
          <a:lstStyle/>
          <a:p>
            <a:r>
              <a:rPr lang="es-ES" dirty="0"/>
              <a:t>2: Desde la clase Program.cs 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35788" y="4058551"/>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50</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446569" y="534709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946299" y="5401665"/>
            <a:ext cx="7060018" cy="369332"/>
          </a:xfrm>
          <a:prstGeom prst="rect">
            <a:avLst/>
          </a:prstGeom>
          <a:noFill/>
        </p:spPr>
        <p:txBody>
          <a:bodyPr wrap="square" rtlCol="0">
            <a:spAutoFit/>
          </a:bodyPr>
          <a:lstStyle/>
          <a:p>
            <a:r>
              <a:rPr lang="es-ES"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01967" cy="369332"/>
          </a:xfrm>
          <a:prstGeom prst="rect">
            <a:avLst/>
          </a:prstGeom>
          <a:noFill/>
        </p:spPr>
        <p:txBody>
          <a:bodyPr wrap="none" rtlCol="0">
            <a:spAutoFit/>
          </a:bodyPr>
          <a:lstStyle/>
          <a:p>
            <a:r>
              <a:rPr lang="es-ES"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477815"/>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3990836" cy="369332"/>
          </a:xfrm>
          <a:prstGeom prst="rect">
            <a:avLst/>
          </a:prstGeom>
          <a:noFill/>
        </p:spPr>
        <p:txBody>
          <a:bodyPr wrap="none" rtlCol="0">
            <a:spAutoFit/>
          </a:bodyPr>
          <a:lstStyle/>
          <a:p>
            <a:r>
              <a:rPr lang="es-ES"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98919" y="2560989"/>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15515" y="3682790"/>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98919" y="3268934"/>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Tree>
    <p:extLst>
      <p:ext uri="{BB962C8B-B14F-4D97-AF65-F5344CB8AC3E}">
        <p14:creationId xmlns:p14="http://schemas.microsoft.com/office/powerpoint/2010/main" val="2849109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273616" y="870154"/>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362503" y="1239486"/>
            <a:ext cx="6905625" cy="3152775"/>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a:t>
            </a:r>
            <a:r>
              <a:rPr lang="es-ES" dirty="0" err="1"/>
              <a:t>hub</a:t>
            </a:r>
            <a:r>
              <a:rPr lang="es-ES" dirty="0"/>
              <a:t>:</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54</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a:t>
            </a:r>
            <a:r>
              <a:rPr lang="es-ES" b="1" dirty="0"/>
              <a:t> Hubs </a:t>
            </a:r>
            <a:r>
              <a:rPr lang="es-ES" dirty="0"/>
              <a:t>permite a los clientes conectados llamar a métodos del </a:t>
            </a:r>
          </a:p>
          <a:p>
            <a:pPr algn="just"/>
            <a:r>
              <a:rPr lang="es-ES" dirty="0"/>
              <a:t>servidor. SignalR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4508205"/>
          </a:xfrm>
          <a:prstGeom prst="rect">
            <a:avLst/>
          </a:prstGeom>
          <a:solidFill>
            <a:schemeClr val="accent2">
              <a:lumMod val="20000"/>
              <a:lumOff val="80000"/>
            </a:schemeClr>
          </a:solidFill>
        </p:spPr>
        <p:txBody>
          <a:bodyPr wrap="square" rtlCol="0">
            <a:spAutoFit/>
          </a:bodyPr>
          <a:lstStyle/>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774438"/>
            <a:ext cx="1328793" cy="369332"/>
          </a:xfrm>
          <a:prstGeom prst="rect">
            <a:avLst/>
          </a:prstGeom>
          <a:noFill/>
        </p:spPr>
        <p:txBody>
          <a:bodyPr wrap="square" rtlCol="0">
            <a:spAutoFit/>
          </a:bodyPr>
          <a:lstStyle/>
          <a:p>
            <a:r>
              <a:rPr lang="es-ES" b="1" dirty="0" err="1"/>
              <a:t>Hub.cs</a:t>
            </a:r>
            <a:r>
              <a:rPr lang="es-ES" b="1" dirty="0"/>
              <a:t>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6" y="1111904"/>
            <a:ext cx="6865414" cy="4247317"/>
          </a:xfrm>
          <a:prstGeom prst="rect">
            <a:avLst/>
          </a:prstGeom>
          <a:noFill/>
        </p:spPr>
        <p:txBody>
          <a:bodyPr wrap="square" rtlCol="0">
            <a:spAutoFit/>
          </a:bodyPr>
          <a:lstStyle/>
          <a:p>
            <a:r>
              <a:rPr lang="es-ES" dirty="0" err="1"/>
              <a:t>Properties</a:t>
            </a:r>
            <a:r>
              <a:rPr lang="es-ES" dirty="0"/>
              <a:t>:</a:t>
            </a:r>
          </a:p>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a:p>
            <a:r>
              <a:rPr lang="es-ES" dirty="0"/>
              <a:t>	</a:t>
            </a:r>
            <a:r>
              <a:rPr lang="es-ES" dirty="0" err="1"/>
              <a:t>Properties</a:t>
            </a:r>
            <a:r>
              <a:rPr lang="es-ES" dirty="0"/>
              <a:t>:</a:t>
            </a:r>
          </a:p>
          <a:p>
            <a:endParaRPr lang="es-ES" sz="1800" dirty="0">
              <a:solidFill>
                <a:srgbClr val="000000"/>
              </a:solidFill>
              <a:latin typeface="Cascadia Mono" panose="020B0609020000020004" pitchFamily="49" charset="0"/>
            </a:endParaRP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a:p>
            <a:r>
              <a:rPr lang="es-ES" sz="1800" dirty="0">
                <a:solidFill>
                  <a:srgbClr val="000000"/>
                </a:solidFill>
                <a:latin typeface="Cascadia Mono" panose="020B0609020000020004" pitchFamily="49" charset="0"/>
              </a:rPr>
              <a:t>	</a:t>
            </a:r>
            <a:r>
              <a:rPr lang="es-ES" sz="1800" dirty="0" err="1">
                <a:solidFill>
                  <a:srgbClr val="000000"/>
                </a:solidFill>
              </a:rPr>
              <a:t>Properties</a:t>
            </a:r>
            <a:r>
              <a:rPr lang="es-ES" sz="1800" dirty="0">
                <a:solidFill>
                  <a:srgbClr val="000000"/>
                </a:solidFill>
              </a:rPr>
              <a:t>:</a:t>
            </a: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a:p>
            <a:r>
              <a:rPr lang="es-ES" dirty="0">
                <a:solidFill>
                  <a:srgbClr val="000000"/>
                </a:solidFill>
                <a:latin typeface="Cascadia Mono" panose="020B0609020000020004" pitchFamily="49" charset="0"/>
              </a:rPr>
              <a:t>	</a:t>
            </a:r>
            <a:r>
              <a:rPr lang="es-ES" dirty="0" err="1">
                <a:solidFill>
                  <a:srgbClr val="000000"/>
                </a:solidFill>
              </a:rPr>
              <a:t>Properties</a:t>
            </a:r>
            <a:r>
              <a:rPr lang="es-ES" dirty="0">
                <a:solidFill>
                  <a:srgbClr val="000000"/>
                </a:solidFill>
              </a:rPr>
              <a:t>:</a:t>
            </a:r>
            <a:endParaRPr lang="es-ES" sz="1800" dirty="0">
              <a:solidFill>
                <a:srgbClr val="000000"/>
              </a:solidFill>
            </a:endParaRPr>
          </a:p>
          <a:p>
            <a:endParaRPr lang="es-ES"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7" y="2046307"/>
            <a:ext cx="8579304" cy="830997"/>
          </a:xfrm>
          <a:prstGeom prst="rect">
            <a:avLst/>
          </a:prstGeom>
          <a:solidFill>
            <a:schemeClr val="accent2">
              <a:lumMod val="40000"/>
              <a:lumOff val="60000"/>
            </a:schemeClr>
          </a:solidFill>
        </p:spPr>
        <p:txBody>
          <a:bodyPr wrap="square" rtlCol="0">
            <a:spAutoFit/>
          </a:bodyPr>
          <a:lstStyle/>
          <a:p>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ConnectionId</a:t>
            </a:r>
            <a:r>
              <a:rPr lang="es-ES" sz="1600" dirty="0">
                <a:latin typeface="Cascadia Mono" panose="020B0609020000020004" pitchFamily="49" charset="0"/>
              </a:rPr>
              <a:t>, </a:t>
            </a:r>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UserIdentifier</a:t>
            </a:r>
            <a:r>
              <a:rPr lang="es-ES" sz="1600" dirty="0">
                <a:latin typeface="Cascadia Mono" panose="020B0609020000020004" pitchFamily="49" charset="0"/>
              </a:rPr>
              <a:t>, </a:t>
            </a:r>
            <a:r>
              <a:rPr lang="es-ES" sz="1600" dirty="0" err="1">
                <a:latin typeface="Cascadia Mono" panose="020B0609020000020004" pitchFamily="49" charset="0"/>
              </a:rPr>
              <a:t>ClaimsPrincipal</a:t>
            </a:r>
            <a:r>
              <a:rPr lang="es-ES" sz="1600" dirty="0">
                <a:latin typeface="Cascadia Mono" panose="020B0609020000020004" pitchFamily="49" charset="0"/>
              </a:rPr>
              <a:t>? </a:t>
            </a:r>
            <a:r>
              <a:rPr lang="es-ES" sz="1600" b="1" dirty="0" err="1">
                <a:latin typeface="Cascadia Mono" panose="020B0609020000020004" pitchFamily="49" charset="0"/>
              </a:rPr>
              <a:t>User</a:t>
            </a:r>
            <a:r>
              <a:rPr lang="es-ES" sz="1600" dirty="0">
                <a:latin typeface="Cascadia Mono" panose="020B0609020000020004" pitchFamily="49" charset="0"/>
              </a:rPr>
              <a:t>, </a:t>
            </a:r>
            <a:r>
              <a:rPr lang="es-ES" sz="1600" dirty="0" err="1">
                <a:latin typeface="Cascadia Mono" panose="020B0609020000020004" pitchFamily="49" charset="0"/>
              </a:rPr>
              <a:t>IDictionary</a:t>
            </a:r>
            <a:r>
              <a:rPr lang="es-ES" sz="1600" dirty="0">
                <a:latin typeface="Cascadia Mono" panose="020B0609020000020004" pitchFamily="49" charset="0"/>
              </a:rPr>
              <a:t>&lt;</a:t>
            </a:r>
            <a:r>
              <a:rPr lang="es-ES" sz="1600" dirty="0" err="1">
                <a:latin typeface="Cascadia Mono" panose="020B0609020000020004" pitchFamily="49" charset="0"/>
              </a:rPr>
              <a:t>object</a:t>
            </a:r>
            <a:r>
              <a:rPr lang="es-ES" sz="1600" dirty="0">
                <a:latin typeface="Cascadia Mono" panose="020B0609020000020004" pitchFamily="49" charset="0"/>
              </a:rPr>
              <a:t>, </a:t>
            </a:r>
            <a:r>
              <a:rPr lang="es-ES" sz="1600" dirty="0" err="1">
                <a:latin typeface="Cascadia Mono" panose="020B0609020000020004" pitchFamily="49" charset="0"/>
              </a:rPr>
              <a:t>object</a:t>
            </a:r>
            <a:r>
              <a:rPr lang="es-ES" sz="1600" dirty="0">
                <a:latin typeface="Cascadia Mono" panose="020B0609020000020004" pitchFamily="49" charset="0"/>
              </a:rPr>
              <a:t>?&gt; </a:t>
            </a:r>
            <a:r>
              <a:rPr lang="es-ES" sz="1600" b="1" dirty="0" err="1">
                <a:latin typeface="Cascadia Mono" panose="020B0609020000020004" pitchFamily="49" charset="0"/>
              </a:rPr>
              <a:t>Items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IFeatureCollection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Features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CancellationToken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ConnectionAborted</a:t>
            </a:r>
            <a:endParaRPr lang="es-ES" sz="16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7" y="3688309"/>
            <a:ext cx="8579304" cy="584775"/>
          </a:xfrm>
          <a:prstGeom prst="rect">
            <a:avLst/>
          </a:prstGeom>
          <a:solidFill>
            <a:schemeClr val="accent2">
              <a:lumMod val="40000"/>
              <a:lumOff val="60000"/>
            </a:schemeClr>
          </a:solidFill>
        </p:spPr>
        <p:txBody>
          <a:bodyPr wrap="square" rtlCol="0">
            <a:spAutoFit/>
          </a:bodyPr>
          <a:lstStyle/>
          <a:p>
            <a:r>
              <a:rPr lang="es-ES" sz="1600" dirty="0">
                <a:solidFill>
                  <a:srgbClr val="000000"/>
                </a:solidFill>
                <a:latin typeface="Cascadia Mono" panose="020B0609020000020004" pitchFamily="49" charset="0"/>
              </a:rPr>
              <a:t>T </a:t>
            </a:r>
            <a:r>
              <a:rPr lang="es-ES" sz="1600" b="1" dirty="0" err="1">
                <a:solidFill>
                  <a:srgbClr val="000000"/>
                </a:solidFill>
                <a:latin typeface="Cascadia Mono" panose="020B0609020000020004" pitchFamily="49" charset="0"/>
              </a:rPr>
              <a:t>All</a:t>
            </a:r>
            <a:r>
              <a:rPr lang="es-ES" sz="1600" dirty="0" err="1">
                <a:solidFill>
                  <a:srgbClr val="000000"/>
                </a:solidFill>
                <a:latin typeface="Cascadia Mono" panose="020B0609020000020004" pitchFamily="49" charset="0"/>
              </a:rPr>
              <a:t>,T</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AllExcept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Caller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OthersInGroup</a:t>
            </a:r>
            <a:r>
              <a:rPr lang="es-ES" sz="1600" dirty="0">
                <a:solidFill>
                  <a:srgbClr val="000000"/>
                </a:solidFill>
                <a:latin typeface="Cascadia Mono" panose="020B0609020000020004" pitchFamily="49" charset="0"/>
              </a:rPr>
              <a:t>, T </a:t>
            </a:r>
            <a:r>
              <a:rPr lang="es-ES" sz="1600" b="1" dirty="0">
                <a:solidFill>
                  <a:srgbClr val="000000"/>
                </a:solidFill>
                <a:latin typeface="Cascadia Mono" panose="020B0609020000020004" pitchFamily="49" charset="0"/>
              </a:rPr>
              <a:t>Client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Clients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Users</a:t>
            </a:r>
            <a:r>
              <a:rPr lang="es-ES" sz="1600" dirty="0">
                <a:solidFill>
                  <a:srgbClr val="000000"/>
                </a:solidFill>
                <a:latin typeface="Cascadia Mono" panose="020B0609020000020004" pitchFamily="49" charset="0"/>
              </a:rPr>
              <a:t> </a:t>
            </a:r>
            <a:endParaRPr lang="es-ES" sz="14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7" y="5076779"/>
            <a:ext cx="8579304" cy="338554"/>
          </a:xfrm>
          <a:prstGeom prst="rect">
            <a:avLst/>
          </a:prstGeom>
          <a:solidFill>
            <a:schemeClr val="accent2">
              <a:lumMod val="40000"/>
              <a:lumOff val="60000"/>
            </a:schemeClr>
          </a:solidFill>
        </p:spPr>
        <p:txBody>
          <a:bodyPr wrap="square" rtlCol="0">
            <a:spAutoFit/>
          </a:bodyPr>
          <a:lstStyle/>
          <a:p>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AddToGroupAsync</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RemoveFromGroupAsync</a:t>
            </a:r>
            <a:endParaRPr lang="es-ES" sz="1200" b="1" dirty="0"/>
          </a:p>
        </p:txBody>
      </p:sp>
    </p:spTree>
    <p:extLst>
      <p:ext uri="{BB962C8B-B14F-4D97-AF65-F5344CB8AC3E}">
        <p14:creationId xmlns:p14="http://schemas.microsoft.com/office/powerpoint/2010/main" val="2298696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4113082506"/>
              </p:ext>
            </p:extLst>
          </p:nvPr>
        </p:nvGraphicFramePr>
        <p:xfrm>
          <a:off x="116958" y="1136634"/>
          <a:ext cx="9328844" cy="2029872"/>
        </p:xfrm>
        <a:graphic>
          <a:graphicData uri="http://schemas.openxmlformats.org/drawingml/2006/table">
            <a:tbl>
              <a:tblPr firstRow="1" bandRow="1">
                <a:tableStyleId>{0660B408-B3CF-4A94-85FC-2B1E0A45F4A2}</a:tableStyleId>
              </a:tblPr>
              <a:tblGrid>
                <a:gridCol w="1201479">
                  <a:extLst>
                    <a:ext uri="{9D8B030D-6E8A-4147-A177-3AD203B41FA5}">
                      <a16:colId xmlns:a16="http://schemas.microsoft.com/office/drawing/2014/main" val="1985761999"/>
                    </a:ext>
                  </a:extLst>
                </a:gridCol>
                <a:gridCol w="81273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63653822"/>
              </p:ext>
            </p:extLst>
          </p:nvPr>
        </p:nvGraphicFramePr>
        <p:xfrm>
          <a:off x="116958" y="3166506"/>
          <a:ext cx="9328844" cy="2584576"/>
        </p:xfrm>
        <a:graphic>
          <a:graphicData uri="http://schemas.openxmlformats.org/drawingml/2006/table">
            <a:tbl>
              <a:tblPr firstRow="1" bandRow="1">
                <a:tableStyleId>{0660B408-B3CF-4A94-85FC-2B1E0A45F4A2}</a:tableStyleId>
              </a:tblPr>
              <a:tblGrid>
                <a:gridCol w="1297172">
                  <a:extLst>
                    <a:ext uri="{9D8B030D-6E8A-4147-A177-3AD203B41FA5}">
                      <a16:colId xmlns:a16="http://schemas.microsoft.com/office/drawing/2014/main" val="1985761999"/>
                    </a:ext>
                  </a:extLst>
                </a:gridCol>
                <a:gridCol w="8031672">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3996766834"/>
              </p:ext>
            </p:extLst>
          </p:nvPr>
        </p:nvGraphicFramePr>
        <p:xfrm>
          <a:off x="116958" y="1174933"/>
          <a:ext cx="9328844" cy="3455901"/>
        </p:xfrm>
        <a:graphic>
          <a:graphicData uri="http://schemas.openxmlformats.org/drawingml/2006/table">
            <a:tbl>
              <a:tblPr firstRow="1" bandRow="1">
                <a:tableStyleId>{0660B408-B3CF-4A94-85FC-2B1E0A45F4A2}</a:tableStyleId>
              </a:tblPr>
              <a:tblGrid>
                <a:gridCol w="1456661">
                  <a:extLst>
                    <a:ext uri="{9D8B030D-6E8A-4147-A177-3AD203B41FA5}">
                      <a16:colId xmlns:a16="http://schemas.microsoft.com/office/drawing/2014/main" val="1985761999"/>
                    </a:ext>
                  </a:extLst>
                </a:gridCol>
                <a:gridCol w="7872183">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C2EC29A8-ED67-98A7-3747-490B142F894A}"/>
              </a:ext>
            </a:extLst>
          </p:cNvPr>
          <p:cNvSpPr txBox="1"/>
          <p:nvPr/>
        </p:nvSpPr>
        <p:spPr>
          <a:xfrm>
            <a:off x="161830" y="897973"/>
            <a:ext cx="4954772" cy="369332"/>
          </a:xfrm>
          <a:prstGeom prst="rect">
            <a:avLst/>
          </a:prstGeom>
          <a:noFill/>
        </p:spPr>
        <p:txBody>
          <a:bodyPr wrap="square">
            <a:spAutoFit/>
          </a:bodyPr>
          <a:lstStyle/>
          <a:p>
            <a:r>
              <a:rPr lang="es-ES" b="1" u="sng" dirty="0">
                <a:solidFill>
                  <a:srgbClr val="FF8209"/>
                </a:solidFill>
              </a:rPr>
              <a:t>Crear</a:t>
            </a:r>
            <a:r>
              <a:rPr lang="es-ES" b="1" u="sng" dirty="0"/>
              <a:t> y </a:t>
            </a:r>
            <a:r>
              <a:rPr lang="es-ES" b="1" u="sng" dirty="0">
                <a:solidFill>
                  <a:srgbClr val="FF8209"/>
                </a:solidFill>
              </a:rPr>
              <a:t>utilizar</a:t>
            </a:r>
            <a:r>
              <a:rPr lang="es-ES" b="1" u="sng" dirty="0"/>
              <a:t> Hubs:</a:t>
            </a:r>
          </a:p>
        </p:txBody>
      </p:sp>
      <p:pic>
        <p:nvPicPr>
          <p:cNvPr id="13" name="Imagen 12">
            <a:extLst>
              <a:ext uri="{FF2B5EF4-FFF2-40B4-BE49-F238E27FC236}">
                <a16:creationId xmlns:a16="http://schemas.microsoft.com/office/drawing/2014/main" id="{6FE11DEC-A817-4682-936A-B217B0B70B20}"/>
              </a:ext>
            </a:extLst>
          </p:cNvPr>
          <p:cNvPicPr>
            <a:picLocks noChangeAspect="1"/>
          </p:cNvPicPr>
          <p:nvPr/>
        </p:nvPicPr>
        <p:blipFill>
          <a:blip r:embed="rId2"/>
          <a:stretch>
            <a:fillRect/>
          </a:stretch>
        </p:blipFill>
        <p:spPr>
          <a:xfrm>
            <a:off x="278786" y="1457711"/>
            <a:ext cx="6038850" cy="2133600"/>
          </a:xfrm>
          <a:prstGeom prst="rect">
            <a:avLst/>
          </a:prstGeom>
        </p:spPr>
      </p:pic>
      <p:cxnSp>
        <p:nvCxnSpPr>
          <p:cNvPr id="16" name="Conector recto 15">
            <a:extLst>
              <a:ext uri="{FF2B5EF4-FFF2-40B4-BE49-F238E27FC236}">
                <a16:creationId xmlns:a16="http://schemas.microsoft.com/office/drawing/2014/main" id="{4D9A56F8-90D7-BC35-4A12-EB65A5D2A6F9}"/>
              </a:ext>
            </a:extLst>
          </p:cNvPr>
          <p:cNvCxnSpPr>
            <a:cxnSpLocks/>
          </p:cNvCxnSpPr>
          <p:nvPr/>
        </p:nvCxnSpPr>
        <p:spPr>
          <a:xfrm>
            <a:off x="3183024" y="2752411"/>
            <a:ext cx="27644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C61EC3B-6F36-C443-68D7-801F0D392704}"/>
              </a:ext>
            </a:extLst>
          </p:cNvPr>
          <p:cNvCxnSpPr>
            <a:cxnSpLocks/>
          </p:cNvCxnSpPr>
          <p:nvPr/>
        </p:nvCxnSpPr>
        <p:spPr>
          <a:xfrm>
            <a:off x="3459471" y="3308848"/>
            <a:ext cx="68048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E270069-6D34-D944-C359-BB447832751C}"/>
              </a:ext>
            </a:extLst>
          </p:cNvPr>
          <p:cNvSpPr txBox="1"/>
          <p:nvPr/>
        </p:nvSpPr>
        <p:spPr>
          <a:xfrm>
            <a:off x="4667693" y="4199960"/>
            <a:ext cx="4954772" cy="1200329"/>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Cada propiedad o método de las tablas anteriores devuelve un objeto con un método </a:t>
            </a:r>
            <a:r>
              <a:rPr lang="es-ES" dirty="0" err="1"/>
              <a:t>SendAsync</a:t>
            </a:r>
            <a:r>
              <a:rPr lang="es-ES" dirty="0"/>
              <a:t>. El método </a:t>
            </a:r>
            <a:r>
              <a:rPr lang="es-ES" dirty="0" err="1"/>
              <a:t>SendAsync</a:t>
            </a:r>
            <a:r>
              <a:rPr lang="es-ES" dirty="0"/>
              <a:t> recibe el nombre del método cliente a llamar y cualquier parámetro.</a:t>
            </a:r>
          </a:p>
        </p:txBody>
      </p:sp>
      <p:cxnSp>
        <p:nvCxnSpPr>
          <p:cNvPr id="24" name="Conector recto de flecha 23">
            <a:extLst>
              <a:ext uri="{FF2B5EF4-FFF2-40B4-BE49-F238E27FC236}">
                <a16:creationId xmlns:a16="http://schemas.microsoft.com/office/drawing/2014/main" id="{DE161AE4-A346-DEF1-BB8F-7AA92F004844}"/>
              </a:ext>
            </a:extLst>
          </p:cNvPr>
          <p:cNvCxnSpPr>
            <a:cxnSpLocks/>
          </p:cNvCxnSpPr>
          <p:nvPr/>
        </p:nvCxnSpPr>
        <p:spPr>
          <a:xfrm>
            <a:off x="4021226" y="3390517"/>
            <a:ext cx="1720355" cy="689292"/>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3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61</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dirty="0"/>
          </a:p>
        </p:txBody>
      </p:sp>
      <p:sp>
        <p:nvSpPr>
          <p:cNvPr id="17" name="CuadroTexto 16">
            <a:extLst>
              <a:ext uri="{FF2B5EF4-FFF2-40B4-BE49-F238E27FC236}">
                <a16:creationId xmlns:a16="http://schemas.microsoft.com/office/drawing/2014/main" id="{D6D3FB90-5632-4452-C255-1E6B7BBB7341}"/>
              </a:ext>
            </a:extLst>
          </p:cNvPr>
          <p:cNvSpPr txBox="1"/>
          <p:nvPr/>
        </p:nvSpPr>
        <p:spPr>
          <a:xfrm>
            <a:off x="282206" y="3855802"/>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19" name="Imagen 18">
            <a:extLst>
              <a:ext uri="{FF2B5EF4-FFF2-40B4-BE49-F238E27FC236}">
                <a16:creationId xmlns:a16="http://schemas.microsoft.com/office/drawing/2014/main" id="{27604473-810C-D45E-54C7-860A989C1718}"/>
              </a:ext>
            </a:extLst>
          </p:cNvPr>
          <p:cNvPicPr>
            <a:picLocks noChangeAspect="1"/>
          </p:cNvPicPr>
          <p:nvPr/>
        </p:nvPicPr>
        <p:blipFill>
          <a:blip r:embed="rId3"/>
          <a:stretch>
            <a:fillRect/>
          </a:stretch>
        </p:blipFill>
        <p:spPr>
          <a:xfrm>
            <a:off x="369483" y="4282761"/>
            <a:ext cx="5800725" cy="838200"/>
          </a:xfrm>
          <a:prstGeom prst="rect">
            <a:avLst/>
          </a:prstGeom>
        </p:spPr>
      </p:pic>
      <p:sp>
        <p:nvSpPr>
          <p:cNvPr id="21" name="CuadroTexto 20">
            <a:extLst>
              <a:ext uri="{FF2B5EF4-FFF2-40B4-BE49-F238E27FC236}">
                <a16:creationId xmlns:a16="http://schemas.microsoft.com/office/drawing/2014/main" id="{F3E877CE-F6D3-B3FD-3FC1-BA932B344190}"/>
              </a:ext>
            </a:extLst>
          </p:cNvPr>
          <p:cNvSpPr txBox="1"/>
          <p:nvPr/>
        </p:nvSpPr>
        <p:spPr>
          <a:xfrm>
            <a:off x="325844" y="5193458"/>
            <a:ext cx="9254311"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006910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75440-2303-7D3E-D00C-9272809BDD4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9B90966-C263-1BCC-1128-57D54E0D845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3DDE58E-B164-B06D-C0CE-3E1F796F37A9}"/>
              </a:ext>
            </a:extLst>
          </p:cNvPr>
          <p:cNvSpPr>
            <a:spLocks noGrp="1"/>
          </p:cNvSpPr>
          <p:nvPr>
            <p:ph type="sldNum" sz="quarter" idx="12"/>
          </p:nvPr>
        </p:nvSpPr>
        <p:spPr/>
        <p:txBody>
          <a:bodyPr/>
          <a:lstStyle/>
          <a:p>
            <a:fld id="{9A396ACE-1A63-459D-82B4-27C23849521D}" type="slidenum">
              <a:rPr lang="es-ES" smtClean="0"/>
              <a:t>62</a:t>
            </a:fld>
            <a:endParaRPr lang="es-ES"/>
          </a:p>
        </p:txBody>
      </p:sp>
    </p:spTree>
    <p:extLst>
      <p:ext uri="{BB962C8B-B14F-4D97-AF65-F5344CB8AC3E}">
        <p14:creationId xmlns:p14="http://schemas.microsoft.com/office/powerpoint/2010/main" val="3973857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Usuarios y grupos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36179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7" y="100988"/>
            <a:ext cx="7899991"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Consideraciones de diseño de API</a:t>
            </a:r>
            <a:endParaRPr lang="es-ES" dirty="0"/>
          </a:p>
        </p:txBody>
      </p:sp>
    </p:spTree>
    <p:extLst>
      <p:ext uri="{BB962C8B-B14F-4D97-AF65-F5344CB8AC3E}">
        <p14:creationId xmlns:p14="http://schemas.microsoft.com/office/powerpoint/2010/main" val="3947025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65</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SignalR.</a:t>
            </a:r>
          </a:p>
        </p:txBody>
      </p:sp>
    </p:spTree>
    <p:extLst>
      <p:ext uri="{BB962C8B-B14F-4D97-AF65-F5344CB8AC3E}">
        <p14:creationId xmlns:p14="http://schemas.microsoft.com/office/powerpoint/2010/main" val="583290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66</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
        <p:nvSpPr>
          <p:cNvPr id="2" name="CuadroTexto 1">
            <a:extLst>
              <a:ext uri="{FF2B5EF4-FFF2-40B4-BE49-F238E27FC236}">
                <a16:creationId xmlns:a16="http://schemas.microsoft.com/office/drawing/2014/main" id="{3A7847D5-4556-8CFF-89F3-3FDCF1073844}"/>
              </a:ext>
            </a:extLst>
          </p:cNvPr>
          <p:cNvSpPr txBox="1"/>
          <p:nvPr/>
        </p:nvSpPr>
        <p:spPr>
          <a:xfrm>
            <a:off x="659218" y="4338084"/>
            <a:ext cx="3072809" cy="1200329"/>
          </a:xfrm>
          <a:prstGeom prst="rect">
            <a:avLst/>
          </a:prstGeom>
          <a:noFill/>
        </p:spPr>
        <p:txBody>
          <a:bodyPr wrap="square" rtlCol="0">
            <a:spAutoFit/>
          </a:bodyPr>
          <a:lstStyle/>
          <a:p>
            <a:r>
              <a:rPr lang="es-ES" sz="3600" dirty="0">
                <a:highlight>
                  <a:srgbClr val="FFFF00"/>
                </a:highlight>
              </a:rPr>
              <a:t>EXPLICACIÓN de VERSIONES</a:t>
            </a:r>
          </a:p>
        </p:txBody>
      </p:sp>
      <p:cxnSp>
        <p:nvCxnSpPr>
          <p:cNvPr id="8" name="Conector recto de flecha 7">
            <a:extLst>
              <a:ext uri="{FF2B5EF4-FFF2-40B4-BE49-F238E27FC236}">
                <a16:creationId xmlns:a16="http://schemas.microsoft.com/office/drawing/2014/main" id="{BCA8A33A-6285-0B8E-F5CD-14B1923BB81A}"/>
              </a:ext>
            </a:extLst>
          </p:cNvPr>
          <p:cNvCxnSpPr/>
          <p:nvPr/>
        </p:nvCxnSpPr>
        <p:spPr>
          <a:xfrm flipV="1">
            <a:off x="3211033" y="3976577"/>
            <a:ext cx="999460" cy="4784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999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68</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“Hubs”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70</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71</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SignalR a los servicios, la aplicación está configurada para admitir </a:t>
            </a:r>
            <a:r>
              <a:rPr lang="es-ES" sz="1600" dirty="0" err="1"/>
              <a:t>hubs</a:t>
            </a:r>
            <a:r>
              <a:rPr lang="es-ES" sz="1600" dirty="0"/>
              <a:t> SignalR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SignalR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SignalR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SignalR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76</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77</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78</a:t>
            </a:fld>
            <a:endParaRPr lang="es-ES"/>
          </a:p>
        </p:txBody>
      </p:sp>
    </p:spTree>
    <p:extLst>
      <p:ext uri="{BB962C8B-B14F-4D97-AF65-F5344CB8AC3E}">
        <p14:creationId xmlns:p14="http://schemas.microsoft.com/office/powerpoint/2010/main" val="41691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85919</TotalTime>
  <Words>8531</Words>
  <Application>Microsoft Office PowerPoint</Application>
  <PresentationFormat>A4 (210 x 297 mm)</PresentationFormat>
  <Paragraphs>784</Paragraphs>
  <Slides>78</Slides>
  <Notes>35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78</vt:i4>
      </vt:variant>
    </vt:vector>
  </HeadingPairs>
  <TitlesOfParts>
    <vt:vector size="90"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910</cp:revision>
  <dcterms:created xsi:type="dcterms:W3CDTF">2019-09-18T15:43:09Z</dcterms:created>
  <dcterms:modified xsi:type="dcterms:W3CDTF">2024-01-31T15:32:49Z</dcterms:modified>
</cp:coreProperties>
</file>